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6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</a:t>
            </a:r>
            <a:r>
              <a:rPr lang="ru-RU" sz="1600" b="1" dirty="0" smtClean="0">
                <a:solidFill>
                  <a:srgbClr val="800000"/>
                </a:solidFill>
              </a:rPr>
              <a:t>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  <a:endParaRPr lang="ru-RU" sz="1600" b="1" dirty="0" smtClean="0">
              <a:solidFill>
                <a:srgbClr val="800000"/>
              </a:solidFill>
            </a:endParaRP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ЗДАНИИ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  <a:endParaRPr kumimoji="0" lang="ru-RU" altLang="ru-RU" sz="20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2400" b="1" dirty="0" smtClean="0">
              <a:solidFill>
                <a:srgbClr val="800000"/>
              </a:solidFill>
            </a:endParaRP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61333" y="2060848"/>
            <a:ext cx="8275163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нахождении вне здания объекта немедленно уйти в сторону от опасности, уводя за собой людей, которые находятся </a:t>
            </a:r>
            <a:r>
              <a:rPr lang="ru-RU" dirty="0" smtClean="0"/>
              <a:t>поблизости.</a:t>
            </a:r>
          </a:p>
          <a:p>
            <a:r>
              <a:rPr lang="ru-RU" dirty="0" smtClean="0"/>
              <a:t>2. При </a:t>
            </a:r>
            <a:r>
              <a:rPr lang="ru-RU" dirty="0"/>
              <a:t>возможности покинуть территорию </a:t>
            </a:r>
            <a:r>
              <a:rPr lang="ru-RU" dirty="0" smtClean="0"/>
              <a:t>объекта.</a:t>
            </a:r>
          </a:p>
          <a:p>
            <a:r>
              <a:rPr lang="ru-RU" dirty="0" smtClean="0"/>
              <a:t>3. В </a:t>
            </a:r>
            <a:r>
              <a:rPr lang="ru-RU" dirty="0"/>
              <a:t>зимний период принять </a:t>
            </a:r>
            <a:r>
              <a:rPr lang="ru-RU" dirty="0" smtClean="0"/>
              <a:t>меры </a:t>
            </a:r>
            <a:r>
              <a:rPr lang="ru-RU" dirty="0"/>
              <a:t>к недопущению обморожения </a:t>
            </a:r>
            <a:r>
              <a:rPr lang="ru-RU" dirty="0" smtClean="0"/>
              <a:t>обучающихся.</a:t>
            </a:r>
          </a:p>
          <a:p>
            <a:r>
              <a:rPr lang="ru-RU" dirty="0" smtClean="0"/>
              <a:t>4. Сообщить в 102, руководству Института, Управление комплексной безопасности о </a:t>
            </a:r>
            <a:r>
              <a:rPr lang="ru-RU" dirty="0"/>
              <a:t>ситуации и своем месте нахождения любым </a:t>
            </a:r>
            <a:r>
              <a:rPr lang="ru-RU" dirty="0" smtClean="0"/>
              <a:t>доступным способом.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29547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47308" y="5017244"/>
            <a:ext cx="792552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- при нахождении в здании объекта переместиться в ближайшее помещение, уводя за собой людей, находящихся поблизости и далее действовать в указанном ниже порядке; </a:t>
            </a: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65357" y="2177289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Действовать </a:t>
            </a:r>
            <a:r>
              <a:rPr lang="ru-RU" dirty="0"/>
              <a:t>четко, без суеты. 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возможности </a:t>
            </a:r>
            <a:r>
              <a:rPr lang="ru-RU" u="sng" dirty="0"/>
              <a:t>эвакуировать </a:t>
            </a:r>
            <a:r>
              <a:rPr lang="ru-RU" dirty="0"/>
              <a:t>обучающихся: через окна, </a:t>
            </a:r>
            <a:r>
              <a:rPr lang="ru-RU" dirty="0" smtClean="0"/>
              <a:t>запасные выходы; </a:t>
            </a:r>
            <a:r>
              <a:rPr lang="ru-RU" dirty="0"/>
              <a:t>и незамедлительно увести их как можно </a:t>
            </a:r>
            <a:r>
              <a:rPr lang="ru-RU" dirty="0" smtClean="0"/>
              <a:t>дальше.</a:t>
            </a:r>
          </a:p>
          <a:p>
            <a:r>
              <a:rPr lang="ru-RU" b="1" dirty="0"/>
              <a:t>Ни в коем случае не покидать помещение через центральный </a:t>
            </a:r>
            <a:r>
              <a:rPr lang="ru-RU" b="1" dirty="0" smtClean="0"/>
              <a:t>вход!</a:t>
            </a:r>
            <a:endParaRPr lang="ru-RU" dirty="0" smtClean="0"/>
          </a:p>
          <a:p>
            <a:r>
              <a:rPr lang="ru-RU" dirty="0" smtClean="0"/>
              <a:t>3. Сообщить </a:t>
            </a:r>
            <a:r>
              <a:rPr lang="ru-RU" dirty="0"/>
              <a:t>о случившимся в </a:t>
            </a:r>
            <a:r>
              <a:rPr lang="ru-RU" dirty="0" smtClean="0"/>
              <a:t>102. </a:t>
            </a:r>
            <a:endParaRPr lang="ru-RU" dirty="0"/>
          </a:p>
          <a:p>
            <a:r>
              <a:rPr lang="ru-RU" dirty="0" smtClean="0"/>
              <a:t>4. Закрыть помещение на </a:t>
            </a:r>
            <a:r>
              <a:rPr lang="ru-RU" dirty="0"/>
              <a:t>ключ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нет ключа </a:t>
            </a:r>
            <a:r>
              <a:rPr lang="ru-RU" dirty="0" err="1"/>
              <a:t>забрикадировать</a:t>
            </a:r>
            <a:r>
              <a:rPr lang="ru-RU" dirty="0"/>
              <a:t> вход всеми доступными средствами партами, шкафом, стульями, веревками (шнурками) и т.п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5. </a:t>
            </a:r>
            <a:r>
              <a:rPr lang="ru-RU" b="1" dirty="0"/>
              <a:t>Выключить свет в помещении</a:t>
            </a:r>
            <a:r>
              <a:rPr lang="ru-RU" dirty="0"/>
              <a:t> (в тёмное время суток).</a:t>
            </a:r>
          </a:p>
          <a:p>
            <a:r>
              <a:rPr lang="ru-RU" dirty="0" smtClean="0"/>
              <a:t>6. Разместить </a:t>
            </a:r>
            <a:r>
              <a:rPr lang="ru-RU" dirty="0"/>
              <a:t>людей </a:t>
            </a:r>
            <a:r>
              <a:rPr lang="ru-RU" dirty="0" smtClean="0"/>
              <a:t>как </a:t>
            </a:r>
            <a:r>
              <a:rPr lang="ru-RU" dirty="0"/>
              <a:t>можно дальше от входов, ближе к капитальным стенам, ниже уровня оконных проемов, под прикрытием </a:t>
            </a:r>
            <a:r>
              <a:rPr lang="ru-RU" dirty="0" smtClean="0"/>
              <a:t>мебели.</a:t>
            </a:r>
          </a:p>
          <a:p>
            <a:r>
              <a:rPr lang="ru-RU" dirty="0" smtClean="0"/>
              <a:t>7. Принять </a:t>
            </a:r>
            <a:r>
              <a:rPr lang="ru-RU" dirty="0"/>
              <a:t>меры к прекращению паники и громких разговоров (</a:t>
            </a:r>
            <a:r>
              <a:rPr lang="ru-RU" dirty="0" smtClean="0"/>
              <a:t>звуков); </a:t>
            </a:r>
            <a:endParaRPr lang="ru-RU" dirty="0"/>
          </a:p>
          <a:p>
            <a:r>
              <a:rPr lang="ru-RU" dirty="0" smtClean="0"/>
              <a:t>8. </a:t>
            </a:r>
            <a:r>
              <a:rPr lang="ru-RU" b="1" dirty="0"/>
              <a:t>Обеспечить тишину и выключить звук на мобильных устройствах,</a:t>
            </a:r>
            <a:r>
              <a:rPr lang="ru-RU" dirty="0"/>
              <a:t> (чтобы не привлекать внимание преступника(</a:t>
            </a:r>
            <a:r>
              <a:rPr lang="ru-RU" dirty="0" err="1"/>
              <a:t>ов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b="1" dirty="0" smtClean="0"/>
              <a:t>9. Отключить </a:t>
            </a:r>
            <a:r>
              <a:rPr lang="ru-RU" dirty="0"/>
              <a:t>иные приборы (приспособлений), в том числе предназначенных для обеспечения учебного </a:t>
            </a:r>
            <a:r>
              <a:rPr lang="ru-RU" dirty="0" smtClean="0"/>
              <a:t>процесса. Разговаривать только шепотом.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53095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34163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10. При возможности сообщить руководству Института, Университета, Управление комплексной безопасности (любым способом, включая смс сообщение)</a:t>
            </a:r>
          </a:p>
          <a:p>
            <a:pPr algn="ctr"/>
            <a:r>
              <a:rPr lang="ru-RU" u="sng" dirty="0" smtClean="0"/>
              <a:t>Передача информации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телефона свой и окружающих </a:t>
            </a:r>
            <a:endParaRPr lang="ru-RU" dirty="0"/>
          </a:p>
          <a:p>
            <a:r>
              <a:rPr lang="ru-RU" b="1" dirty="0" smtClean="0"/>
              <a:t>Телефон в </a:t>
            </a:r>
            <a:r>
              <a:rPr lang="ru-RU" b="1" dirty="0"/>
              <a:t>беззвучном режиме! Переданную информацию – удалить.</a:t>
            </a:r>
            <a:endParaRPr lang="ru-RU" dirty="0"/>
          </a:p>
          <a:p>
            <a:r>
              <a:rPr lang="ru-RU" dirty="0" smtClean="0"/>
              <a:t>11. Ожидать </a:t>
            </a:r>
            <a:r>
              <a:rPr lang="ru-RU" dirty="0"/>
              <a:t>прибытия оперативных </a:t>
            </a:r>
            <a:r>
              <a:rPr lang="ru-RU" dirty="0" smtClean="0"/>
              <a:t>служб.</a:t>
            </a:r>
          </a:p>
          <a:p>
            <a:r>
              <a:rPr lang="ru-RU" dirty="0" smtClean="0"/>
              <a:t>12. Покидать </a:t>
            </a:r>
            <a:r>
              <a:rPr lang="ru-RU" dirty="0"/>
              <a:t>помещения только по команде руководства либо </a:t>
            </a:r>
            <a:r>
              <a:rPr lang="ru-RU" dirty="0" smtClean="0"/>
              <a:t>полиции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13. После </a:t>
            </a:r>
            <a:r>
              <a:rPr lang="ru-RU" dirty="0"/>
              <a:t>нейтрализации нарушителя по указанию руководства </a:t>
            </a:r>
            <a:r>
              <a:rPr lang="ru-RU" dirty="0" smtClean="0"/>
              <a:t>информировать </a:t>
            </a:r>
            <a:r>
              <a:rPr lang="ru-RU" dirty="0"/>
              <a:t>родителей (законных представителей) о временном прекращении учебного </a:t>
            </a:r>
            <a:r>
              <a:rPr lang="ru-RU" dirty="0" smtClean="0"/>
              <a:t>процесса.</a:t>
            </a:r>
          </a:p>
          <a:p>
            <a:r>
              <a:rPr lang="ru-RU" dirty="0" smtClean="0"/>
              <a:t>14. Обеспечить </a:t>
            </a:r>
            <a:r>
              <a:rPr lang="ru-RU" dirty="0"/>
              <a:t>сбор и передачу обучающихся родителям (законным представителям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15. Обеспечить </a:t>
            </a:r>
            <a:r>
              <a:rPr lang="ru-RU" dirty="0"/>
              <a:t>по указанию руководства проведение мероприятий по ликвидации последствий </a:t>
            </a:r>
            <a:r>
              <a:rPr lang="ru-RU" dirty="0" smtClean="0"/>
              <a:t>происшествия.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3356992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Лечь </a:t>
            </a:r>
            <a:r>
              <a:rPr lang="ru-RU" dirty="0"/>
              <a:t>на пол лицом </a:t>
            </a:r>
            <a:r>
              <a:rPr lang="ru-RU" dirty="0" smtClean="0"/>
              <a:t>вниз.</a:t>
            </a:r>
          </a:p>
          <a:p>
            <a:pPr lvl="0"/>
            <a:r>
              <a:rPr lang="ru-RU" dirty="0" smtClean="0"/>
              <a:t>2. Голову </a:t>
            </a:r>
            <a:r>
              <a:rPr lang="ru-RU" dirty="0"/>
              <a:t>закрыть руками и не </a:t>
            </a:r>
            <a:r>
              <a:rPr lang="ru-RU" dirty="0" smtClean="0"/>
              <a:t>двигаться.</a:t>
            </a:r>
          </a:p>
          <a:p>
            <a:pPr lvl="0"/>
            <a:r>
              <a:rPr lang="ru-RU" dirty="0" smtClean="0"/>
              <a:t>3. Держаться </a:t>
            </a:r>
            <a:r>
              <a:rPr lang="ru-RU" dirty="0"/>
              <a:t>подальше от проемов дверей и </a:t>
            </a:r>
            <a:r>
              <a:rPr lang="ru-RU" dirty="0" smtClean="0"/>
              <a:t>окон.</a:t>
            </a:r>
          </a:p>
          <a:p>
            <a:pPr lvl="0"/>
            <a:r>
              <a:rPr lang="ru-RU" dirty="0" smtClean="0"/>
              <a:t>4. При </a:t>
            </a:r>
            <a:r>
              <a:rPr lang="ru-RU" dirty="0"/>
              <a:t>ранении </a:t>
            </a:r>
            <a:r>
              <a:rPr lang="ru-RU" dirty="0" smtClean="0"/>
              <a:t>не </a:t>
            </a:r>
            <a:r>
              <a:rPr lang="ru-RU" dirty="0"/>
              <a:t>двигаться с целью уменьшения потери </a:t>
            </a:r>
            <a:r>
              <a:rPr lang="ru-RU" dirty="0" smtClean="0"/>
              <a:t>крови.</a:t>
            </a:r>
          </a:p>
          <a:p>
            <a:pPr lvl="0"/>
            <a:r>
              <a:rPr lang="ru-RU" dirty="0" smtClean="0"/>
              <a:t>5. Не </a:t>
            </a:r>
            <a:r>
              <a:rPr lang="ru-RU" dirty="0"/>
              <a:t>бежать навстречу сотрудникам, проводящим </a:t>
            </a:r>
            <a:r>
              <a:rPr lang="ru-RU" dirty="0" smtClean="0"/>
              <a:t>операцию, так </a:t>
            </a:r>
            <a:r>
              <a:rPr lang="ru-RU" dirty="0"/>
              <a:t>как они могут посчитать бегущих за преступников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После </a:t>
            </a:r>
            <a:r>
              <a:rPr lang="ru-RU" dirty="0"/>
              <a:t>освобождения не уходить без разрешения </a:t>
            </a:r>
            <a:r>
              <a:rPr lang="ru-RU" dirty="0" smtClean="0"/>
              <a:t>сотрудников.</a:t>
            </a:r>
          </a:p>
          <a:p>
            <a:pPr lvl="0"/>
            <a:r>
              <a:rPr lang="ru-RU" dirty="0" smtClean="0"/>
              <a:t>7. Сообщить </a:t>
            </a:r>
            <a:r>
              <a:rPr lang="ru-RU" dirty="0"/>
              <a:t>сколько человек было с </a:t>
            </a:r>
            <a:r>
              <a:rPr lang="ru-RU" dirty="0" smtClean="0"/>
              <a:t>Вами. </a:t>
            </a:r>
          </a:p>
          <a:p>
            <a:pPr lvl="0"/>
            <a:r>
              <a:rPr lang="ru-RU" dirty="0" smtClean="0"/>
              <a:t>8. Оказать </a:t>
            </a:r>
            <a:r>
              <a:rPr lang="ru-RU" dirty="0"/>
              <a:t>помощь в идентификации лиц, бывших с Вами.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Если сигнал застал в помещении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4946" y="2406421"/>
            <a:ext cx="792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При </a:t>
            </a:r>
            <a:r>
              <a:rPr lang="ru-RU" sz="2000" u="sng" dirty="0">
                <a:solidFill>
                  <a:srgbClr val="FF0000"/>
                </a:solidFill>
              </a:rPr>
              <a:t>проведения операции </a:t>
            </a:r>
            <a:r>
              <a:rPr lang="ru-RU" sz="2000" dirty="0">
                <a:solidFill>
                  <a:srgbClr val="FF0000"/>
                </a:solidFill>
              </a:rPr>
              <a:t>по пресечению вооруженного нападения: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537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72</cp:revision>
  <cp:lastPrinted>2019-01-12T21:32:01Z</cp:lastPrinted>
  <dcterms:modified xsi:type="dcterms:W3CDTF">2023-03-07T14:46:26Z</dcterms:modified>
</cp:coreProperties>
</file>